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20" sz="11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20" sz="11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tif"/><Relationship Id="rId3" Type="http://schemas.openxmlformats.org/officeDocument/2006/relationships/image" Target="../media/image9.tif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g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"/><Relationship Id="rId3" Type="http://schemas.openxmlformats.org/officeDocument/2006/relationships/hyperlink" Target="https://vote.gov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cs.aws.amazon.com/redshift/latest/dg/c-optimizing-query-performance.html" TargetMode="External"/><Relationship Id="rId3" Type="http://schemas.openxmlformats.org/officeDocument/2006/relationships/hyperlink" Target="https://aws.amazon.com/blogs/big-data/top-10-performance-tuning-techniques-for-amazon-redshift/" TargetMode="External"/><Relationship Id="rId4" Type="http://schemas.openxmlformats.org/officeDocument/2006/relationships/image" Target="../media/image1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tif"/><Relationship Id="rId3" Type="http://schemas.openxmlformats.org/officeDocument/2006/relationships/image" Target="../media/image7.tif"/><Relationship Id="rId4" Type="http://schemas.openxmlformats.org/officeDocument/2006/relationships/image" Target="../media/image2.png"/><Relationship Id="rId5" Type="http://schemas.openxmlformats.org/officeDocument/2006/relationships/image" Target="../media/image8.tif"/><Relationship Id="rId6" Type="http://schemas.openxmlformats.org/officeDocument/2006/relationships/image" Target="../media/image3.png"/><Relationship Id="rId7" Type="http://schemas.openxmlformats.org/officeDocument/2006/relationships/image" Target="../media/image9.tif"/><Relationship Id="rId8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becca Hadi | July 27, 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Rebecca Hadi | July 27, 2022 </a:t>
            </a:r>
          </a:p>
        </p:txBody>
      </p:sp>
      <p:sp>
        <p:nvSpPr>
          <p:cNvPr id="152" name="Exploring Query Optimiz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Exploring Query Optimization </a:t>
            </a:r>
          </a:p>
        </p:txBody>
      </p:sp>
      <p:sp>
        <p:nvSpPr>
          <p:cNvPr id="153" name="How a few lines of code can save hours of tim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 few lines of code can save hours of time</a:t>
            </a:r>
          </a:p>
        </p:txBody>
      </p:sp>
      <p:sp>
        <p:nvSpPr>
          <p:cNvPr id="154" name="rstudio::conf(2022)"/>
          <p:cNvSpPr txBox="1"/>
          <p:nvPr/>
        </p:nvSpPr>
        <p:spPr>
          <a:xfrm>
            <a:off x="1206499" y="11847162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825500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rstudio::conf(2022)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Table"/>
          <p:cNvGraphicFramePr/>
          <p:nvPr/>
        </p:nvGraphicFramePr>
        <p:xfrm>
          <a:off x="2104085" y="1276349"/>
          <a:ext cx="20188530" cy="11176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362638"/>
                <a:gridCol w="3362638"/>
                <a:gridCol w="3362638"/>
                <a:gridCol w="3362638"/>
                <a:gridCol w="3362638"/>
                <a:gridCol w="3362638"/>
              </a:tblGrid>
              <a:tr h="223266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user_id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session_id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event_id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event_time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event_type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3200">
                          <a:solidFill>
                            <a:srgbClr val="FFFFFF"/>
                          </a:solidFill>
                        </a:rPr>
                        <a:t>marketing_tag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4395"/>
                        <a:lumOff val="-24975"/>
                      </a:schemeClr>
                    </a:solidFill>
                  </a:tcPr>
                </a:tc>
              </a:tr>
              <a:tr h="223266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12345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1111111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3333334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2022-06-04 12:24:22 PM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page_view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search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23266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12345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1111111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3333335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2022-06-04 12:24:30 PM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page_view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Null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23266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78999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444445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7777777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2022-06-04 10:24:30 AM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page_view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instagram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</a:tr>
              <a:tr h="2232660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78999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444445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7777778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2022-06-04 10:24:30 AM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page_view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Null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/* Join to order data and aggregate*/…"/>
          <p:cNvSpPr txBox="1"/>
          <p:nvPr/>
        </p:nvSpPr>
        <p:spPr>
          <a:xfrm>
            <a:off x="12874988" y="1833157"/>
            <a:ext cx="10270750" cy="949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/* Join to order data and aggregate*/ 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/* Marketing Driven Session */ 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SELECT marketing_session 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, COUNT(DISTINCT b.order_id) as unique_orders  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, COUNT(DISTINCT a.user_id) as users_purchased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FROM session_level a 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LEFT JOIN web_orders b 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ON a.user_id = b.user_id 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AND a.session_id = b.session_id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WHERE a.session_start_time &gt;= 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‘2022-01-01 00:00:00’ 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GROUP BY 1; </a:t>
            </a:r>
          </a:p>
        </p:txBody>
      </p:sp>
      <p:sp>
        <p:nvSpPr>
          <p:cNvPr id="215" name="/* Aggregate Page View Level to Session Level */…"/>
          <p:cNvSpPr txBox="1"/>
          <p:nvPr/>
        </p:nvSpPr>
        <p:spPr>
          <a:xfrm>
            <a:off x="2301496" y="1638299"/>
            <a:ext cx="10058929" cy="1043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/* Aggregate Page View Level to Session Level */ 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CREATE TEMP TABLE session_level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DISTSTYLE KEY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DISTKEY (session_id)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SORTKEY (session_start_time)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AS (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SELECT user_id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, session_id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, MIN(event_time) AS session_start_time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, MAX(case when marketing_tag is null then 0 else 1 end) AS marketing_session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FROM page_view_data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WHERE event_time &gt;= ‘2020-01-01’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GROUP BY 1,2 </a:t>
            </a:r>
          </a:p>
          <a:p>
            <a:pPr algn="l">
              <a:defRPr sz="3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); 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6278" y="4026713"/>
            <a:ext cx="1414017" cy="14140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9" name="Image"/>
          <p:cNvGrpSpPr/>
          <p:nvPr/>
        </p:nvGrpSpPr>
        <p:grpSpPr>
          <a:xfrm>
            <a:off x="449151" y="3198533"/>
            <a:ext cx="1707349" cy="1150375"/>
            <a:chOff x="0" y="0"/>
            <a:chExt cx="1707348" cy="1150373"/>
          </a:xfrm>
        </p:grpSpPr>
        <p:pic>
          <p:nvPicPr>
            <p:cNvPr id="21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453349" cy="8201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7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07349" cy="1150374"/>
            </a:xfrm>
            <a:prstGeom prst="rect">
              <a:avLst/>
            </a:prstGeom>
            <a:effectLst/>
          </p:spPr>
        </p:pic>
      </p:grp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02705" y="8702472"/>
            <a:ext cx="1414017" cy="1414017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ctangle"/>
          <p:cNvSpPr/>
          <p:nvPr/>
        </p:nvSpPr>
        <p:spPr>
          <a:xfrm>
            <a:off x="2354585" y="3605877"/>
            <a:ext cx="6819894" cy="1401317"/>
          </a:xfrm>
          <a:prstGeom prst="rect">
            <a:avLst/>
          </a:prstGeom>
          <a:solidFill>
            <a:schemeClr val="accent4">
              <a:hueOff val="348544"/>
              <a:lumOff val="7139"/>
              <a:alpha val="29929"/>
            </a:schemeClr>
          </a:solidFill>
          <a:ln w="12700">
            <a:solidFill>
              <a:srgbClr val="000000">
                <a:alpha val="2992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24" name="Image"/>
          <p:cNvGrpSpPr/>
          <p:nvPr/>
        </p:nvGrpSpPr>
        <p:grpSpPr>
          <a:xfrm>
            <a:off x="20856039" y="7463128"/>
            <a:ext cx="1707349" cy="1150375"/>
            <a:chOff x="0" y="0"/>
            <a:chExt cx="1707348" cy="1150373"/>
          </a:xfrm>
        </p:grpSpPr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453349" cy="8201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2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707349" cy="1150374"/>
            </a:xfrm>
            <a:prstGeom prst="rect">
              <a:avLst/>
            </a:prstGeom>
            <a:effectLst/>
          </p:spPr>
        </p:pic>
      </p:grpSp>
      <p:sp>
        <p:nvSpPr>
          <p:cNvPr id="225" name="Rectangle"/>
          <p:cNvSpPr/>
          <p:nvPr/>
        </p:nvSpPr>
        <p:spPr>
          <a:xfrm>
            <a:off x="12758628" y="7934144"/>
            <a:ext cx="7868766" cy="643710"/>
          </a:xfrm>
          <a:prstGeom prst="rect">
            <a:avLst/>
          </a:prstGeom>
          <a:solidFill>
            <a:schemeClr val="accent4">
              <a:hueOff val="348544"/>
              <a:lumOff val="7139"/>
              <a:alpha val="29929"/>
            </a:schemeClr>
          </a:solidFill>
          <a:ln w="12700">
            <a:solidFill>
              <a:srgbClr val="000000">
                <a:alpha val="2992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6" name="Rectangle"/>
          <p:cNvSpPr/>
          <p:nvPr/>
        </p:nvSpPr>
        <p:spPr>
          <a:xfrm>
            <a:off x="12758628" y="8840643"/>
            <a:ext cx="7868766" cy="1137675"/>
          </a:xfrm>
          <a:prstGeom prst="rect">
            <a:avLst/>
          </a:prstGeom>
          <a:solidFill>
            <a:schemeClr val="accent4">
              <a:hueOff val="348544"/>
              <a:lumOff val="7139"/>
              <a:alpha val="29929"/>
            </a:schemeClr>
          </a:solidFill>
          <a:ln w="12700">
            <a:solidFill>
              <a:srgbClr val="000000">
                <a:alpha val="2992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2545" t="0" r="22545" b="0"/>
          <a:stretch>
            <a:fillRect/>
          </a:stretch>
        </p:blipFill>
        <p:spPr>
          <a:xfrm>
            <a:off x="6012765" y="1263649"/>
            <a:ext cx="10922001" cy="111887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duced run time by 6 hours…"/>
          <p:cNvSpPr txBox="1"/>
          <p:nvPr>
            <p:ph type="body" sz="half" idx="1"/>
          </p:nvPr>
        </p:nvSpPr>
        <p:spPr>
          <a:xfrm>
            <a:off x="9638214" y="4018326"/>
            <a:ext cx="13182715" cy="5679349"/>
          </a:xfrm>
          <a:prstGeom prst="rect">
            <a:avLst/>
          </a:prstGeom>
        </p:spPr>
        <p:txBody>
          <a:bodyPr/>
          <a:lstStyle/>
          <a:p>
            <a:pPr algn="l">
              <a:defRPr spc="-159" sz="8000"/>
            </a:pPr>
            <a:r>
              <a:t>Reduced run time by 6 hours</a:t>
            </a:r>
          </a:p>
          <a:p>
            <a:pPr algn="l">
              <a:defRPr spc="-159" sz="8000"/>
            </a:pPr>
          </a:p>
          <a:p>
            <a:pPr algn="l">
              <a:defRPr spc="-159" sz="8000"/>
            </a:pPr>
            <a:r>
              <a:t>DBA partnership </a:t>
            </a:r>
          </a:p>
          <a:p>
            <a:pPr algn="l">
              <a:defRPr spc="-159" sz="8000"/>
            </a:pPr>
          </a:p>
          <a:p>
            <a:pPr algn="l">
              <a:defRPr spc="-159" sz="8000"/>
            </a:pPr>
            <a:r>
              <a:t>Team learning</a:t>
            </a:r>
          </a:p>
        </p:txBody>
      </p:sp>
      <p:pic>
        <p:nvPicPr>
          <p:cNvPr id="231" name="the-office-win-win.gif" descr="the-office-win-wi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8592" y="4654134"/>
            <a:ext cx="7636174" cy="429343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Long running query?"/>
          <p:cNvSpPr txBox="1"/>
          <p:nvPr>
            <p:ph type="title"/>
          </p:nvPr>
        </p:nvSpPr>
        <p:spPr>
          <a:xfrm>
            <a:off x="8979013" y="4251903"/>
            <a:ext cx="8925357" cy="1433163"/>
          </a:xfrm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Long running query?</a:t>
            </a:r>
          </a:p>
        </p:txBody>
      </p:sp>
      <p:sp>
        <p:nvSpPr>
          <p:cNvPr id="234" name="Run Explain Plan…"/>
          <p:cNvSpPr txBox="1"/>
          <p:nvPr/>
        </p:nvSpPr>
        <p:spPr>
          <a:xfrm>
            <a:off x="9069566" y="5843962"/>
            <a:ext cx="10587404" cy="192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586104">
              <a:defRPr b="1" sz="3905">
                <a:solidFill>
                  <a:srgbClr val="000000"/>
                </a:solidFill>
              </a:defRPr>
            </a:pPr>
            <a:r>
              <a:t>Run Explain Plan </a:t>
            </a:r>
          </a:p>
          <a:p>
            <a:pPr algn="l" defTabSz="586104">
              <a:defRPr b="1" sz="3905">
                <a:solidFill>
                  <a:srgbClr val="000000"/>
                </a:solidFill>
              </a:defRPr>
            </a:pPr>
            <a:r>
              <a:t>Check the distribution style </a:t>
            </a:r>
          </a:p>
          <a:p>
            <a:pPr algn="l" defTabSz="586104">
              <a:defRPr b="1" sz="3905">
                <a:solidFill>
                  <a:srgbClr val="000000"/>
                </a:solidFill>
              </a:defRPr>
            </a:pPr>
            <a:r>
              <a:t>Specify sort keys</a:t>
            </a:r>
          </a:p>
        </p:txBody>
      </p:sp>
      <p:pic>
        <p:nvPicPr>
          <p:cNvPr id="235" name="sleepy-boo.gif" descr="sleepy-bo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4542" y="3670442"/>
            <a:ext cx="5899963" cy="424059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CREATE TEMP TABLE your_table…"/>
          <p:cNvSpPr txBox="1"/>
          <p:nvPr/>
        </p:nvSpPr>
        <p:spPr>
          <a:xfrm>
            <a:off x="4932839" y="8963966"/>
            <a:ext cx="14518322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</a:rPr>
              <a:t>CREATE TEMP TABLE</a:t>
            </a:r>
            <a:r>
              <a:t> your_table</a:t>
            </a:r>
          </a:p>
          <a:p>
            <a:pPr algn="l">
              <a:defRPr b="1" sz="6000">
                <a:solidFill>
                  <a:schemeClr val="accent1">
                    <a:hueOff val="114395"/>
                    <a:lumOff val="-24975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DISTSTYLE KEY</a:t>
            </a:r>
          </a:p>
          <a:p>
            <a:pPr algn="l">
              <a:defRPr sz="6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</a:rPr>
              <a:t>DISTKEY</a:t>
            </a:r>
            <a:r>
              <a:rPr b="1"/>
              <a:t> </a:t>
            </a:r>
            <a:r>
              <a:t>(unique_id)</a:t>
            </a:r>
          </a:p>
          <a:p>
            <a:pPr algn="l">
              <a:defRPr sz="6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</a:rPr>
              <a:t>SORTKEY</a:t>
            </a:r>
            <a:r>
              <a:t> (date_field)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HANK YOU"/>
          <p:cNvSpPr txBox="1"/>
          <p:nvPr>
            <p:ph type="title"/>
          </p:nvPr>
        </p:nvSpPr>
        <p:spPr>
          <a:xfrm>
            <a:off x="3080653" y="1975523"/>
            <a:ext cx="9779001" cy="588227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THANK YOU</a:t>
            </a:r>
          </a:p>
        </p:txBody>
      </p:sp>
      <p:sp>
        <p:nvSpPr>
          <p:cNvPr id="239" name="@beehadi26"/>
          <p:cNvSpPr txBox="1"/>
          <p:nvPr/>
        </p:nvSpPr>
        <p:spPr>
          <a:xfrm>
            <a:off x="18024967" y="4380467"/>
            <a:ext cx="3802330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16421">
              <a:lnSpc>
                <a:spcPct val="80000"/>
              </a:lnSpc>
              <a:defRPr b="1" spc="-104" sz="5225">
                <a:solidFill>
                  <a:srgbClr val="000000"/>
                </a:solidFill>
              </a:defRPr>
            </a:lvl1pPr>
          </a:lstStyle>
          <a:p>
            <a:pPr/>
            <a:r>
              <a:t>@beehadi26</a:t>
            </a: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74668" y="4365178"/>
            <a:ext cx="1102964" cy="1102963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41" name="Ballot"/>
          <p:cNvSpPr/>
          <p:nvPr/>
        </p:nvSpPr>
        <p:spPr>
          <a:xfrm>
            <a:off x="16761968" y="6780572"/>
            <a:ext cx="1128364" cy="1502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342"/>
                </a:lnTo>
                <a:lnTo>
                  <a:pt x="18478" y="0"/>
                </a:lnTo>
                <a:lnTo>
                  <a:pt x="0" y="0"/>
                </a:lnTo>
                <a:close/>
                <a:moveTo>
                  <a:pt x="2780" y="2106"/>
                </a:moveTo>
                <a:lnTo>
                  <a:pt x="15405" y="2106"/>
                </a:lnTo>
                <a:lnTo>
                  <a:pt x="15405" y="4226"/>
                </a:lnTo>
                <a:lnTo>
                  <a:pt x="2780" y="4226"/>
                </a:lnTo>
                <a:lnTo>
                  <a:pt x="2780" y="2106"/>
                </a:lnTo>
                <a:close/>
                <a:moveTo>
                  <a:pt x="17628" y="2106"/>
                </a:moveTo>
                <a:cubicBezTo>
                  <a:pt x="18408" y="2106"/>
                  <a:pt x="19040" y="2581"/>
                  <a:pt x="19040" y="3166"/>
                </a:cubicBezTo>
                <a:cubicBezTo>
                  <a:pt x="19040" y="3751"/>
                  <a:pt x="18408" y="4226"/>
                  <a:pt x="17628" y="4226"/>
                </a:cubicBezTo>
                <a:cubicBezTo>
                  <a:pt x="16849" y="4226"/>
                  <a:pt x="16217" y="3751"/>
                  <a:pt x="16217" y="3166"/>
                </a:cubicBezTo>
                <a:cubicBezTo>
                  <a:pt x="16217" y="2581"/>
                  <a:pt x="16849" y="2106"/>
                  <a:pt x="17628" y="2106"/>
                </a:cubicBezTo>
                <a:close/>
                <a:moveTo>
                  <a:pt x="2780" y="5160"/>
                </a:moveTo>
                <a:lnTo>
                  <a:pt x="15405" y="5160"/>
                </a:lnTo>
                <a:lnTo>
                  <a:pt x="15405" y="7278"/>
                </a:lnTo>
                <a:lnTo>
                  <a:pt x="2780" y="7278"/>
                </a:lnTo>
                <a:lnTo>
                  <a:pt x="2780" y="5160"/>
                </a:lnTo>
                <a:close/>
                <a:moveTo>
                  <a:pt x="17628" y="5160"/>
                </a:moveTo>
                <a:cubicBezTo>
                  <a:pt x="18408" y="5160"/>
                  <a:pt x="19040" y="5635"/>
                  <a:pt x="19040" y="6220"/>
                </a:cubicBezTo>
                <a:cubicBezTo>
                  <a:pt x="19040" y="6805"/>
                  <a:pt x="18408" y="7278"/>
                  <a:pt x="17628" y="7278"/>
                </a:cubicBezTo>
                <a:cubicBezTo>
                  <a:pt x="16849" y="7278"/>
                  <a:pt x="16217" y="6805"/>
                  <a:pt x="16217" y="6220"/>
                </a:cubicBezTo>
                <a:cubicBezTo>
                  <a:pt x="16217" y="5635"/>
                  <a:pt x="16849" y="5160"/>
                  <a:pt x="17628" y="5160"/>
                </a:cubicBezTo>
                <a:close/>
                <a:moveTo>
                  <a:pt x="2780" y="8213"/>
                </a:moveTo>
                <a:lnTo>
                  <a:pt x="15405" y="8213"/>
                </a:lnTo>
                <a:lnTo>
                  <a:pt x="15405" y="10333"/>
                </a:lnTo>
                <a:lnTo>
                  <a:pt x="2780" y="10333"/>
                </a:lnTo>
                <a:lnTo>
                  <a:pt x="2780" y="8213"/>
                </a:lnTo>
                <a:close/>
                <a:moveTo>
                  <a:pt x="17628" y="8213"/>
                </a:moveTo>
                <a:cubicBezTo>
                  <a:pt x="18408" y="8213"/>
                  <a:pt x="19040" y="8688"/>
                  <a:pt x="19040" y="9273"/>
                </a:cubicBezTo>
                <a:cubicBezTo>
                  <a:pt x="19040" y="9858"/>
                  <a:pt x="18408" y="10333"/>
                  <a:pt x="17628" y="10333"/>
                </a:cubicBezTo>
                <a:cubicBezTo>
                  <a:pt x="16849" y="10333"/>
                  <a:pt x="16217" y="9858"/>
                  <a:pt x="16217" y="9273"/>
                </a:cubicBezTo>
                <a:cubicBezTo>
                  <a:pt x="16217" y="8688"/>
                  <a:pt x="16849" y="8213"/>
                  <a:pt x="17628" y="8213"/>
                </a:cubicBezTo>
                <a:close/>
                <a:moveTo>
                  <a:pt x="18404" y="8667"/>
                </a:moveTo>
                <a:cubicBezTo>
                  <a:pt x="18338" y="8670"/>
                  <a:pt x="18273" y="8694"/>
                  <a:pt x="18226" y="8735"/>
                </a:cubicBezTo>
                <a:lnTo>
                  <a:pt x="17325" y="9511"/>
                </a:lnTo>
                <a:lnTo>
                  <a:pt x="17026" y="9271"/>
                </a:lnTo>
                <a:cubicBezTo>
                  <a:pt x="16928" y="9193"/>
                  <a:pt x="16764" y="9189"/>
                  <a:pt x="16660" y="9263"/>
                </a:cubicBezTo>
                <a:cubicBezTo>
                  <a:pt x="16555" y="9336"/>
                  <a:pt x="16548" y="9459"/>
                  <a:pt x="16646" y="9538"/>
                </a:cubicBezTo>
                <a:lnTo>
                  <a:pt x="17143" y="9934"/>
                </a:lnTo>
                <a:cubicBezTo>
                  <a:pt x="17192" y="9974"/>
                  <a:pt x="17260" y="9997"/>
                  <a:pt x="17332" y="9997"/>
                </a:cubicBezTo>
                <a:cubicBezTo>
                  <a:pt x="17333" y="9997"/>
                  <a:pt x="17337" y="9997"/>
                  <a:pt x="17338" y="9997"/>
                </a:cubicBezTo>
                <a:cubicBezTo>
                  <a:pt x="17412" y="9996"/>
                  <a:pt x="17479" y="9971"/>
                  <a:pt x="17527" y="9929"/>
                </a:cubicBezTo>
                <a:lnTo>
                  <a:pt x="18617" y="8989"/>
                </a:lnTo>
                <a:cubicBezTo>
                  <a:pt x="18711" y="8908"/>
                  <a:pt x="18701" y="8785"/>
                  <a:pt x="18593" y="8714"/>
                </a:cubicBezTo>
                <a:cubicBezTo>
                  <a:pt x="18539" y="8679"/>
                  <a:pt x="18470" y="8664"/>
                  <a:pt x="18404" y="8667"/>
                </a:cubicBezTo>
                <a:close/>
                <a:moveTo>
                  <a:pt x="2780" y="11266"/>
                </a:moveTo>
                <a:lnTo>
                  <a:pt x="15405" y="11266"/>
                </a:lnTo>
                <a:lnTo>
                  <a:pt x="15405" y="13385"/>
                </a:lnTo>
                <a:lnTo>
                  <a:pt x="2780" y="13385"/>
                </a:lnTo>
                <a:lnTo>
                  <a:pt x="2780" y="11266"/>
                </a:lnTo>
                <a:close/>
                <a:moveTo>
                  <a:pt x="17628" y="11266"/>
                </a:moveTo>
                <a:cubicBezTo>
                  <a:pt x="18408" y="11266"/>
                  <a:pt x="19040" y="11740"/>
                  <a:pt x="19040" y="12325"/>
                </a:cubicBezTo>
                <a:cubicBezTo>
                  <a:pt x="19040" y="12911"/>
                  <a:pt x="18408" y="13385"/>
                  <a:pt x="17628" y="13385"/>
                </a:cubicBezTo>
                <a:cubicBezTo>
                  <a:pt x="16849" y="13385"/>
                  <a:pt x="16217" y="12911"/>
                  <a:pt x="16217" y="12325"/>
                </a:cubicBezTo>
                <a:cubicBezTo>
                  <a:pt x="16217" y="11740"/>
                  <a:pt x="16849" y="11266"/>
                  <a:pt x="17628" y="11266"/>
                </a:cubicBezTo>
                <a:close/>
                <a:moveTo>
                  <a:pt x="2780" y="14320"/>
                </a:moveTo>
                <a:lnTo>
                  <a:pt x="15405" y="14320"/>
                </a:lnTo>
                <a:lnTo>
                  <a:pt x="15405" y="16440"/>
                </a:lnTo>
                <a:lnTo>
                  <a:pt x="2780" y="16440"/>
                </a:lnTo>
                <a:lnTo>
                  <a:pt x="2780" y="14320"/>
                </a:lnTo>
                <a:close/>
                <a:moveTo>
                  <a:pt x="17628" y="14320"/>
                </a:moveTo>
                <a:cubicBezTo>
                  <a:pt x="18408" y="14320"/>
                  <a:pt x="19040" y="14795"/>
                  <a:pt x="19040" y="15380"/>
                </a:cubicBezTo>
                <a:cubicBezTo>
                  <a:pt x="19040" y="15965"/>
                  <a:pt x="18408" y="16440"/>
                  <a:pt x="17628" y="16440"/>
                </a:cubicBezTo>
                <a:cubicBezTo>
                  <a:pt x="16849" y="16440"/>
                  <a:pt x="16217" y="15965"/>
                  <a:pt x="16217" y="15380"/>
                </a:cubicBezTo>
                <a:cubicBezTo>
                  <a:pt x="16217" y="14795"/>
                  <a:pt x="16849" y="14320"/>
                  <a:pt x="17628" y="14320"/>
                </a:cubicBezTo>
                <a:close/>
                <a:moveTo>
                  <a:pt x="2780" y="17373"/>
                </a:moveTo>
                <a:lnTo>
                  <a:pt x="15405" y="17373"/>
                </a:lnTo>
                <a:lnTo>
                  <a:pt x="15405" y="19492"/>
                </a:lnTo>
                <a:lnTo>
                  <a:pt x="2780" y="19492"/>
                </a:lnTo>
                <a:lnTo>
                  <a:pt x="2780" y="17373"/>
                </a:lnTo>
                <a:close/>
                <a:moveTo>
                  <a:pt x="17628" y="17373"/>
                </a:moveTo>
                <a:cubicBezTo>
                  <a:pt x="18408" y="17373"/>
                  <a:pt x="19040" y="17847"/>
                  <a:pt x="19040" y="18433"/>
                </a:cubicBezTo>
                <a:cubicBezTo>
                  <a:pt x="19040" y="19018"/>
                  <a:pt x="18408" y="19492"/>
                  <a:pt x="17628" y="19492"/>
                </a:cubicBezTo>
                <a:cubicBezTo>
                  <a:pt x="16849" y="19492"/>
                  <a:pt x="16217" y="19018"/>
                  <a:pt x="16217" y="18433"/>
                </a:cubicBezTo>
                <a:cubicBezTo>
                  <a:pt x="16217" y="17847"/>
                  <a:pt x="16849" y="17373"/>
                  <a:pt x="17628" y="1737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https://vote.gov"/>
          <p:cNvSpPr txBox="1"/>
          <p:nvPr/>
        </p:nvSpPr>
        <p:spPr>
          <a:xfrm>
            <a:off x="17998112" y="7058657"/>
            <a:ext cx="505872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365188">
              <a:lnSpc>
                <a:spcPct val="80000"/>
              </a:lnSpc>
              <a:defRPr b="1" spc="-106" sz="5335" u="sng">
                <a:solidFill>
                  <a:srgbClr val="000000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https://vote.gov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Append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</a:t>
            </a:r>
          </a:p>
        </p:txBody>
      </p:sp>
      <p:sp>
        <p:nvSpPr>
          <p:cNvPr id="245" name="Referenc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References</a:t>
            </a:r>
          </a:p>
        </p:txBody>
      </p:sp>
      <p:sp>
        <p:nvSpPr>
          <p:cNvPr id="246" name="https://docs.aws.amazon.com/redshift/latest/dg/c-optimizing-query-performance.ht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https://docs.aws.amazon.com/redshift/latest/dg/c-optimizing-query-performance.html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https://aws.amazon.com/blogs/big-data/top-10-performance-tuning-techniques-for-amazon-redshift/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5197" y="8174547"/>
            <a:ext cx="6096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Other Optimization Conce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Optimization Concepts</a:t>
            </a:r>
          </a:p>
        </p:txBody>
      </p:sp>
      <p:sp>
        <p:nvSpPr>
          <p:cNvPr id="250" name="For further research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For further research </a:t>
            </a:r>
          </a:p>
        </p:txBody>
      </p:sp>
      <p:sp>
        <p:nvSpPr>
          <p:cNvPr id="251" name="Compress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Compression </a:t>
            </a:r>
          </a:p>
          <a:p>
            <a:pPr/>
            <a:r>
              <a:t>Vacuum </a:t>
            </a:r>
          </a:p>
          <a:p>
            <a:pPr/>
            <a:r>
              <a:t>Column Encoding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0487"/>
          <a:stretch>
            <a:fillRect/>
          </a:stretch>
        </p:blipFill>
        <p:spPr>
          <a:xfrm>
            <a:off x="8716803" y="1262985"/>
            <a:ext cx="6350001" cy="5533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50068" r="0" b="0"/>
          <a:stretch>
            <a:fillRect/>
          </a:stretch>
        </p:blipFill>
        <p:spPr>
          <a:xfrm>
            <a:off x="8716803" y="6792824"/>
            <a:ext cx="6350001" cy="55803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2" name="Group"/>
          <p:cNvGrpSpPr/>
          <p:nvPr/>
        </p:nvGrpSpPr>
        <p:grpSpPr>
          <a:xfrm>
            <a:off x="16884773" y="4173252"/>
            <a:ext cx="6480391" cy="5369496"/>
            <a:chOff x="0" y="0"/>
            <a:chExt cx="6480390" cy="5369495"/>
          </a:xfrm>
        </p:grpSpPr>
        <p:grpSp>
          <p:nvGrpSpPr>
            <p:cNvPr id="160" name="Group"/>
            <p:cNvGrpSpPr/>
            <p:nvPr/>
          </p:nvGrpSpPr>
          <p:grpSpPr>
            <a:xfrm>
              <a:off x="1016703" y="0"/>
              <a:ext cx="5463688" cy="5166906"/>
              <a:chOff x="0" y="0"/>
              <a:chExt cx="5463686" cy="5166905"/>
            </a:xfrm>
          </p:grpSpPr>
          <p:pic>
            <p:nvPicPr>
              <p:cNvPr id="158" name="ZGZ37Ml4Mn1_Zws_1lGQ8zs4iWcrvNC0FZfJodLfrVRmbHIhfpkCNs36qn_10UzLKabJQ_JBlUwJRixhjSm3SPNkoNDzlUvaAI7s3yrOE0ofRyktraxNAL9ywmTthFONMIKO_VQ-XZXRtKXZzu9HQQ.png" descr="ZGZ37Ml4Mn1_Zws_1lGQ8zs4iWcrvNC0FZfJodLfrVRmbHIhfpkCNs36qn_10UzLKabJQ_JBlUwJRixhjSm3SPNkoNDzlUvaAI7s3yrOE0ofRyktraxNAL9ywmTthFONMIKO_VQ-XZXRtKXZzu9HQQ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126629"/>
                <a:ext cx="2794375" cy="4040277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outerShdw sx="100000" sy="100000" kx="0" ky="0" algn="b" rotWithShape="0" blurRad="254000" dist="127000" dir="540000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59" name="I can do it!"/>
              <p:cNvSpPr/>
              <p:nvPr/>
            </p:nvSpPr>
            <p:spPr>
              <a:xfrm>
                <a:off x="2499823" y="0"/>
                <a:ext cx="2963864" cy="1485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37" y="0"/>
                    </a:moveTo>
                    <a:cubicBezTo>
                      <a:pt x="21393" y="0"/>
                      <a:pt x="21600" y="413"/>
                      <a:pt x="21600" y="924"/>
                    </a:cubicBezTo>
                    <a:lnTo>
                      <a:pt x="21600" y="17548"/>
                    </a:lnTo>
                    <a:cubicBezTo>
                      <a:pt x="21600" y="18058"/>
                      <a:pt x="21393" y="18471"/>
                      <a:pt x="21137" y="18471"/>
                    </a:cubicBezTo>
                    <a:lnTo>
                      <a:pt x="3584" y="18471"/>
                    </a:lnTo>
                    <a:lnTo>
                      <a:pt x="0" y="21600"/>
                    </a:lnTo>
                    <a:lnTo>
                      <a:pt x="1611" y="14644"/>
                    </a:lnTo>
                    <a:lnTo>
                      <a:pt x="1611" y="924"/>
                    </a:lnTo>
                    <a:cubicBezTo>
                      <a:pt x="1611" y="413"/>
                      <a:pt x="1818" y="0"/>
                      <a:pt x="2074" y="0"/>
                    </a:cubicBezTo>
                    <a:lnTo>
                      <a:pt x="211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I can do it!</a:t>
                </a:r>
              </a:p>
            </p:txBody>
          </p:sp>
        </p:grpSp>
        <p:pic>
          <p:nvPicPr>
            <p:cNvPr id="16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9268" t="4650" r="9268" b="4650"/>
            <a:stretch>
              <a:fillRect/>
            </a:stretch>
          </p:blipFill>
          <p:spPr>
            <a:xfrm rot="3167911">
              <a:off x="146820" y="3875817"/>
              <a:ext cx="1503929" cy="1115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3387" y="4572521"/>
            <a:ext cx="4550183" cy="4151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4 Billion Row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Billion Rows</a:t>
            </a:r>
          </a:p>
        </p:txBody>
      </p:sp>
      <p:sp>
        <p:nvSpPr>
          <p:cNvPr id="166" name="Page view level website dat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Page view level website data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38131" y="10441165"/>
            <a:ext cx="3530601" cy="229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0513" y="3606800"/>
            <a:ext cx="6502401" cy="650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1"/>
          <p:cNvSpPr/>
          <p:nvPr/>
        </p:nvSpPr>
        <p:spPr>
          <a:xfrm>
            <a:off x="12242713" y="3753464"/>
            <a:ext cx="1410251" cy="142675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7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1" name="Hi."/>
          <p:cNvSpPr txBox="1"/>
          <p:nvPr>
            <p:ph type="body" sz="quarter" idx="4294967295"/>
          </p:nvPr>
        </p:nvSpPr>
        <p:spPr>
          <a:xfrm>
            <a:off x="14548197" y="5043175"/>
            <a:ext cx="4781228" cy="3629650"/>
          </a:xfrm>
          <a:prstGeom prst="rect">
            <a:avLst/>
          </a:prstGeom>
        </p:spPr>
        <p:txBody>
          <a:bodyPr anchor="b"/>
          <a:lstStyle>
            <a:lvl1pPr marL="0" indent="0" algn="ctr" defTabSz="2267655">
              <a:lnSpc>
                <a:spcPct val="80000"/>
              </a:lnSpc>
              <a:spcBef>
                <a:spcPts val="0"/>
              </a:spcBef>
              <a:buSzTx/>
              <a:buNone/>
              <a:defRPr b="1" spc="-232" sz="23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Hi.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2" y="-64031"/>
            <a:ext cx="24629550" cy="1384406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What items would help you explore a dark cave?"/>
          <p:cNvSpPr txBox="1"/>
          <p:nvPr>
            <p:ph type="body" sz="half" idx="1"/>
          </p:nvPr>
        </p:nvSpPr>
        <p:spPr>
          <a:xfrm>
            <a:off x="1328652" y="4465890"/>
            <a:ext cx="21971001" cy="387431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What items would help you explore a dark cave? </a:t>
            </a:r>
          </a:p>
        </p:txBody>
      </p:sp>
      <p:grpSp>
        <p:nvGrpSpPr>
          <p:cNvPr id="177" name="Image"/>
          <p:cNvGrpSpPr/>
          <p:nvPr/>
        </p:nvGrpSpPr>
        <p:grpSpPr>
          <a:xfrm>
            <a:off x="16803920" y="8369108"/>
            <a:ext cx="3769677" cy="3845878"/>
            <a:chOff x="0" y="0"/>
            <a:chExt cx="3769676" cy="3845876"/>
          </a:xfrm>
        </p:grpSpPr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515677" cy="35156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769677" cy="3845877"/>
            </a:xfrm>
            <a:prstGeom prst="rect">
              <a:avLst/>
            </a:prstGeom>
            <a:effectLst/>
          </p:spPr>
        </p:pic>
      </p:grpSp>
      <p:grpSp>
        <p:nvGrpSpPr>
          <p:cNvPr id="180" name="Image"/>
          <p:cNvGrpSpPr/>
          <p:nvPr/>
        </p:nvGrpSpPr>
        <p:grpSpPr>
          <a:xfrm>
            <a:off x="2470421" y="8138180"/>
            <a:ext cx="4960873" cy="4307733"/>
            <a:chOff x="0" y="0"/>
            <a:chExt cx="4960871" cy="4307732"/>
          </a:xfrm>
        </p:grpSpPr>
        <p:pic>
          <p:nvPicPr>
            <p:cNvPr id="17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4706872" cy="39775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8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960872" cy="4307733"/>
            </a:xfrm>
            <a:prstGeom prst="rect">
              <a:avLst/>
            </a:prstGeom>
            <a:effectLst/>
          </p:spPr>
        </p:pic>
      </p:grpSp>
      <p:grpSp>
        <p:nvGrpSpPr>
          <p:cNvPr id="183" name="Image"/>
          <p:cNvGrpSpPr/>
          <p:nvPr/>
        </p:nvGrpSpPr>
        <p:grpSpPr>
          <a:xfrm>
            <a:off x="8936634" y="8837283"/>
            <a:ext cx="5429374" cy="3250841"/>
            <a:chOff x="0" y="0"/>
            <a:chExt cx="5429372" cy="3250839"/>
          </a:xfrm>
        </p:grpSpPr>
        <p:pic>
          <p:nvPicPr>
            <p:cNvPr id="182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5175373" cy="29206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1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5429373" cy="325084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  <p:bldP build="whole" bldLvl="1" animBg="1" rev="0" advAuto="0" spid="183" grpId="3"/>
      <p:bldP build="whole" bldLvl="1" animBg="1" rev="0" advAuto="0" spid="180" grpId="2"/>
      <p:bldP build="whole" bldLvl="1" animBg="1" rev="0" advAuto="0" spid="177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Explain Plan"/>
          <p:cNvSpPr txBox="1"/>
          <p:nvPr>
            <p:ph type="title"/>
          </p:nvPr>
        </p:nvSpPr>
        <p:spPr>
          <a:xfrm>
            <a:off x="9036726" y="4453901"/>
            <a:ext cx="8925358" cy="1433163"/>
          </a:xfrm>
          <a:prstGeom prst="rect">
            <a:avLst/>
          </a:prstGeom>
        </p:spPr>
        <p:txBody>
          <a:bodyPr/>
          <a:lstStyle/>
          <a:p>
            <a:pPr/>
            <a:r>
              <a:t>Explain Plan</a:t>
            </a:r>
          </a:p>
        </p:txBody>
      </p:sp>
      <p:sp>
        <p:nvSpPr>
          <p:cNvPr id="186" name="Gets the plan for query execution and…"/>
          <p:cNvSpPr txBox="1"/>
          <p:nvPr/>
        </p:nvSpPr>
        <p:spPr>
          <a:xfrm>
            <a:off x="9096243" y="6055537"/>
            <a:ext cx="10733868" cy="1092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495300">
              <a:defRPr b="1" sz="3300">
                <a:solidFill>
                  <a:srgbClr val="000000"/>
                </a:solidFill>
              </a:defRPr>
            </a:pPr>
            <a:r>
              <a:t>Gets the plan for query execution and </a:t>
            </a:r>
          </a:p>
          <a:p>
            <a:pPr algn="l" defTabSz="495300">
              <a:defRPr b="1" sz="3300">
                <a:solidFill>
                  <a:srgbClr val="000000"/>
                </a:solidFill>
              </a:defRPr>
            </a:pPr>
            <a:r>
              <a:t>estimated computational cost 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8923" y="3701139"/>
            <a:ext cx="4706873" cy="397753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EXPLAIN your_query"/>
          <p:cNvSpPr txBox="1"/>
          <p:nvPr/>
        </p:nvSpPr>
        <p:spPr>
          <a:xfrm>
            <a:off x="6086639" y="9987064"/>
            <a:ext cx="1125325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8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</a:rPr>
              <a:t>EXPLAIN</a:t>
            </a:r>
            <a:r>
              <a:t> your_query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istribution Style"/>
          <p:cNvSpPr txBox="1"/>
          <p:nvPr>
            <p:ph type="title"/>
          </p:nvPr>
        </p:nvSpPr>
        <p:spPr>
          <a:xfrm>
            <a:off x="9036726" y="4453901"/>
            <a:ext cx="8925358" cy="1433163"/>
          </a:xfrm>
          <a:prstGeom prst="rect">
            <a:avLst/>
          </a:prstGeom>
        </p:spPr>
        <p:txBody>
          <a:bodyPr/>
          <a:lstStyle/>
          <a:p>
            <a:pPr/>
            <a:r>
              <a:t>Distribution Style</a:t>
            </a:r>
          </a:p>
        </p:txBody>
      </p:sp>
      <p:grpSp>
        <p:nvGrpSpPr>
          <p:cNvPr id="193" name="Image"/>
          <p:cNvGrpSpPr/>
          <p:nvPr/>
        </p:nvGrpSpPr>
        <p:grpSpPr>
          <a:xfrm>
            <a:off x="3290796" y="4179912"/>
            <a:ext cx="5429373" cy="3250840"/>
            <a:chOff x="0" y="0"/>
            <a:chExt cx="5429372" cy="3250839"/>
          </a:xfrm>
        </p:grpSpPr>
        <p:pic>
          <p:nvPicPr>
            <p:cNvPr id="19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175373" cy="29206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1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429373" cy="3250840"/>
            </a:xfrm>
            <a:prstGeom prst="rect">
              <a:avLst/>
            </a:prstGeom>
            <a:effectLst/>
          </p:spPr>
        </p:pic>
      </p:grpSp>
      <p:sp>
        <p:nvSpPr>
          <p:cNvPr id="194" name="All Compute Nodes…"/>
          <p:cNvSpPr txBox="1"/>
          <p:nvPr/>
        </p:nvSpPr>
        <p:spPr>
          <a:xfrm>
            <a:off x="9096243" y="5945822"/>
            <a:ext cx="10733868" cy="1325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602615">
              <a:defRPr b="1" sz="4015">
                <a:solidFill>
                  <a:srgbClr val="000000"/>
                </a:solidFill>
              </a:defRPr>
            </a:pPr>
            <a:r>
              <a:t>All Compute Nodes </a:t>
            </a:r>
          </a:p>
          <a:p>
            <a:pPr algn="l" defTabSz="602615">
              <a:defRPr b="1" sz="4015">
                <a:solidFill>
                  <a:srgbClr val="000000"/>
                </a:solidFill>
              </a:defRPr>
            </a:pPr>
            <a:r>
              <a:t>Contributing Equally</a:t>
            </a:r>
          </a:p>
        </p:txBody>
      </p:sp>
      <p:sp>
        <p:nvSpPr>
          <p:cNvPr id="195" name="Which column will you join on?"/>
          <p:cNvSpPr txBox="1"/>
          <p:nvPr/>
        </p:nvSpPr>
        <p:spPr>
          <a:xfrm>
            <a:off x="6315814" y="9254537"/>
            <a:ext cx="10733868" cy="1092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5500">
                <a:solidFill>
                  <a:srgbClr val="000000"/>
                </a:solidFill>
              </a:defRPr>
            </a:pPr>
            <a:r>
              <a:t>Which column will you </a:t>
            </a:r>
            <a:r>
              <a:rPr sz="6500">
                <a:solidFill>
                  <a:schemeClr val="accent1"/>
                </a:solidFill>
              </a:rPr>
              <a:t>join</a:t>
            </a:r>
            <a:r>
              <a:t> on?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Which column will you join on?"/>
          <p:cNvSpPr txBox="1"/>
          <p:nvPr/>
        </p:nvSpPr>
        <p:spPr>
          <a:xfrm>
            <a:off x="569064" y="514155"/>
            <a:ext cx="10733868" cy="1092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5500">
                <a:solidFill>
                  <a:srgbClr val="000000"/>
                </a:solidFill>
              </a:defRPr>
            </a:pPr>
            <a:r>
              <a:t>Which column will you </a:t>
            </a:r>
            <a:r>
              <a:rPr sz="6500">
                <a:solidFill>
                  <a:schemeClr val="accent1"/>
                </a:solidFill>
              </a:rPr>
              <a:t>join</a:t>
            </a:r>
            <a:r>
              <a:t> on? </a:t>
            </a:r>
          </a:p>
        </p:txBody>
      </p:sp>
      <p:sp>
        <p:nvSpPr>
          <p:cNvPr id="198" name="Unique ID"/>
          <p:cNvSpPr txBox="1"/>
          <p:nvPr/>
        </p:nvSpPr>
        <p:spPr>
          <a:xfrm>
            <a:off x="5785108" y="4714987"/>
            <a:ext cx="5303626" cy="1092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Unique ID</a:t>
            </a:r>
          </a:p>
        </p:txBody>
      </p:sp>
      <p:sp>
        <p:nvSpPr>
          <p:cNvPr id="199" name="ALL"/>
          <p:cNvSpPr/>
          <p:nvPr/>
        </p:nvSpPr>
        <p:spPr>
          <a:xfrm>
            <a:off x="11510469" y="6893747"/>
            <a:ext cx="3387726" cy="1693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ALL</a:t>
            </a:r>
          </a:p>
        </p:txBody>
      </p:sp>
      <p:sp>
        <p:nvSpPr>
          <p:cNvPr id="200" name="EVEN"/>
          <p:cNvSpPr/>
          <p:nvPr/>
        </p:nvSpPr>
        <p:spPr>
          <a:xfrm>
            <a:off x="11510469" y="9373144"/>
            <a:ext cx="3387726" cy="1693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EVEN</a:t>
            </a:r>
          </a:p>
        </p:txBody>
      </p:sp>
      <p:sp>
        <p:nvSpPr>
          <p:cNvPr id="201" name="DISTSTYLE"/>
          <p:cNvSpPr txBox="1"/>
          <p:nvPr/>
        </p:nvSpPr>
        <p:spPr>
          <a:xfrm>
            <a:off x="10310650" y="2532215"/>
            <a:ext cx="5787365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8000">
                <a:solidFill>
                  <a:schemeClr val="accent1">
                    <a:hueOff val="114395"/>
                    <a:lumOff val="-24975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>
              <a:defRPr b="0">
                <a:solidFill>
                  <a:srgbClr val="5E5E5E"/>
                </a:solidFill>
              </a:defRPr>
            </a:pPr>
            <a:r>
              <a:rPr b="1">
                <a:solidFill>
                  <a:schemeClr val="accent1">
                    <a:hueOff val="114395"/>
                    <a:lumOff val="-24975"/>
                  </a:schemeClr>
                </a:solidFill>
              </a:rPr>
              <a:t>DISTSTYLE</a:t>
            </a:r>
          </a:p>
        </p:txBody>
      </p:sp>
      <p:sp>
        <p:nvSpPr>
          <p:cNvPr id="202" name="Not going to"/>
          <p:cNvSpPr txBox="1"/>
          <p:nvPr/>
        </p:nvSpPr>
        <p:spPr>
          <a:xfrm>
            <a:off x="5785108" y="7297121"/>
            <a:ext cx="5303626" cy="1092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Not going to</a:t>
            </a:r>
          </a:p>
        </p:txBody>
      </p:sp>
      <p:sp>
        <p:nvSpPr>
          <p:cNvPr id="203" name="Not Sure"/>
          <p:cNvSpPr txBox="1"/>
          <p:nvPr/>
        </p:nvSpPr>
        <p:spPr>
          <a:xfrm>
            <a:off x="5785108" y="9784115"/>
            <a:ext cx="5303626" cy="1092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Not Sure</a:t>
            </a:r>
          </a:p>
        </p:txBody>
      </p:sp>
      <p:sp>
        <p:nvSpPr>
          <p:cNvPr id="204" name="Caution"/>
          <p:cNvSpPr/>
          <p:nvPr/>
        </p:nvSpPr>
        <p:spPr>
          <a:xfrm>
            <a:off x="15319930" y="6646504"/>
            <a:ext cx="1245679" cy="1693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81" y="0"/>
                </a:moveTo>
                <a:cubicBezTo>
                  <a:pt x="9380" y="0"/>
                  <a:pt x="9107" y="152"/>
                  <a:pt x="9034" y="368"/>
                </a:cubicBezTo>
                <a:lnTo>
                  <a:pt x="2688" y="19012"/>
                </a:lnTo>
                <a:lnTo>
                  <a:pt x="18899" y="19012"/>
                </a:lnTo>
                <a:lnTo>
                  <a:pt x="12559" y="368"/>
                </a:lnTo>
                <a:cubicBezTo>
                  <a:pt x="12486" y="152"/>
                  <a:pt x="12220" y="0"/>
                  <a:pt x="11912" y="0"/>
                </a:cubicBezTo>
                <a:lnTo>
                  <a:pt x="9681" y="0"/>
                </a:lnTo>
                <a:close/>
                <a:moveTo>
                  <a:pt x="638" y="19612"/>
                </a:moveTo>
                <a:cubicBezTo>
                  <a:pt x="286" y="19612"/>
                  <a:pt x="0" y="19823"/>
                  <a:pt x="0" y="20083"/>
                </a:cubicBezTo>
                <a:lnTo>
                  <a:pt x="0" y="21129"/>
                </a:lnTo>
                <a:cubicBezTo>
                  <a:pt x="0" y="21388"/>
                  <a:pt x="286" y="21600"/>
                  <a:pt x="638" y="21600"/>
                </a:cubicBezTo>
                <a:lnTo>
                  <a:pt x="20962" y="21600"/>
                </a:lnTo>
                <a:cubicBezTo>
                  <a:pt x="21314" y="21600"/>
                  <a:pt x="21600" y="21388"/>
                  <a:pt x="21600" y="21129"/>
                </a:cubicBezTo>
                <a:lnTo>
                  <a:pt x="21600" y="20083"/>
                </a:lnTo>
                <a:cubicBezTo>
                  <a:pt x="21600" y="19823"/>
                  <a:pt x="21315" y="19612"/>
                  <a:pt x="20955" y="19612"/>
                </a:cubicBezTo>
                <a:lnTo>
                  <a:pt x="638" y="19612"/>
                </a:lnTo>
                <a:close/>
              </a:path>
            </a:pathLst>
          </a:cu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Caution</a:t>
            </a:r>
          </a:p>
        </p:txBody>
      </p:sp>
      <p:sp>
        <p:nvSpPr>
          <p:cNvPr id="205" name="KEY"/>
          <p:cNvSpPr/>
          <p:nvPr/>
        </p:nvSpPr>
        <p:spPr>
          <a:xfrm>
            <a:off x="11510469" y="4414350"/>
            <a:ext cx="3387726" cy="1693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6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KEY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mph" nodeType="clickEffect" presetSubtype="0" presetID="35" grpId="5" repeatCount="2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4"/>
      <p:bldP build="whole" bldLvl="1" animBg="1" rev="0" advAuto="0" spid="204" grpId="5"/>
      <p:bldP build="whole" bldLvl="1" animBg="1" rev="0" advAuto="0" spid="198" grpId="1"/>
      <p:bldP build="whole" bldLvl="1" animBg="1" rev="0" advAuto="0" spid="203" grpId="3"/>
      <p:bldP build="whole" bldLvl="1" animBg="1" rev="0" advAuto="0" spid="20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ort Key"/>
          <p:cNvSpPr txBox="1"/>
          <p:nvPr>
            <p:ph type="title"/>
          </p:nvPr>
        </p:nvSpPr>
        <p:spPr>
          <a:xfrm>
            <a:off x="9036726" y="4453901"/>
            <a:ext cx="8925358" cy="1433163"/>
          </a:xfrm>
          <a:prstGeom prst="rect">
            <a:avLst/>
          </a:prstGeom>
        </p:spPr>
        <p:txBody>
          <a:bodyPr/>
          <a:lstStyle/>
          <a:p>
            <a:pPr/>
            <a:r>
              <a:t>Sort Key</a:t>
            </a:r>
          </a:p>
        </p:txBody>
      </p:sp>
      <p:sp>
        <p:nvSpPr>
          <p:cNvPr id="208" name="Only Search Relevant Data"/>
          <p:cNvSpPr txBox="1"/>
          <p:nvPr/>
        </p:nvSpPr>
        <p:spPr>
          <a:xfrm>
            <a:off x="9096243" y="6055537"/>
            <a:ext cx="10733868" cy="1092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Only Search Relevant Data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4218" y="3877436"/>
            <a:ext cx="3515678" cy="351567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Which column will you filter on?"/>
          <p:cNvSpPr txBox="1"/>
          <p:nvPr/>
        </p:nvSpPr>
        <p:spPr>
          <a:xfrm>
            <a:off x="6315814" y="9254537"/>
            <a:ext cx="10733868" cy="1092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08990">
              <a:defRPr b="1" sz="5390">
                <a:solidFill>
                  <a:srgbClr val="000000"/>
                </a:solidFill>
              </a:defRPr>
            </a:pPr>
            <a:r>
              <a:t>Which column will you </a:t>
            </a:r>
            <a:r>
              <a:rPr sz="6370">
                <a:solidFill>
                  <a:schemeClr val="accent1"/>
                </a:solidFill>
              </a:rPr>
              <a:t>filter</a:t>
            </a:r>
            <a:r>
              <a:t> on?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